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81" r:id="rId3"/>
    <p:sldId id="288" r:id="rId4"/>
    <p:sldId id="300" r:id="rId5"/>
    <p:sldId id="296" r:id="rId6"/>
    <p:sldId id="302" r:id="rId7"/>
    <p:sldId id="292" r:id="rId8"/>
    <p:sldId id="27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69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DB"/>
    <a:srgbClr val="FFF8B8"/>
    <a:srgbClr val="FADF0A"/>
    <a:srgbClr val="E423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62"/>
    <p:restoredTop sz="94682"/>
  </p:normalViewPr>
  <p:slideViewPr>
    <p:cSldViewPr snapToGrid="0" snapToObjects="1">
      <p:cViewPr varScale="1">
        <p:scale>
          <a:sx n="68" d="100"/>
          <a:sy n="68" d="100"/>
        </p:scale>
        <p:origin x="588" y="60"/>
      </p:cViewPr>
      <p:guideLst>
        <p:guide orient="horz" pos="2183"/>
        <p:guide pos="69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815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84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52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59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529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66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610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082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26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754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90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6457D-BBD8-854C-823A-C3F5BBBF8CCC}" type="datetimeFigureOut">
              <a:rPr lang="pt-BR" smtClean="0"/>
              <a:pPr/>
              <a:t>22/09/2019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14430-3C9B-D44A-9616-DF500221D59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76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beatriz@beabrincar.com.br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id="{CC496BE5-E2A7-4D07-8830-C66A900F2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834098"/>
            <a:ext cx="9036934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3600" b="1" dirty="0">
                <a:solidFill>
                  <a:schemeClr val="accent1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ENCONTRO COM PROFISSIONAIS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A relação professor-aluno: a busca do aprender</a:t>
            </a:r>
            <a:endParaRPr kumimoji="0" lang="pt-BR" sz="2400" b="1" i="0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B91699A8-04A3-485E-A698-AC50CF65C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621060"/>
            <a:ext cx="7543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000" b="1" dirty="0">
                <a:solidFill>
                  <a:schemeClr val="accent1">
                    <a:lumMod val="50000"/>
                  </a:schemeClr>
                </a:solidFill>
                <a:ea typeface="Calibri" pitchFamily="34" charset="0"/>
                <a:cs typeface="Times New Roman" pitchFamily="18" charset="0"/>
              </a:rPr>
              <a:t>Data a definir</a:t>
            </a:r>
            <a:endParaRPr kumimoji="0" lang="pt-BR" sz="2000" b="1" i="0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7A78A73-2680-44BE-BE6D-07915A7709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80988" y="372228"/>
            <a:ext cx="5282184" cy="203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10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F52A5D04-6526-4F0B-B8A6-02FB04B8B546}"/>
              </a:ext>
            </a:extLst>
          </p:cNvPr>
          <p:cNvSpPr/>
          <p:nvPr/>
        </p:nvSpPr>
        <p:spPr>
          <a:xfrm>
            <a:off x="1204210" y="152057"/>
            <a:ext cx="2875802" cy="5847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Apresentação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A2B02A75-6EA8-4CA5-883C-8BA93847BB0A}"/>
              </a:ext>
            </a:extLst>
          </p:cNvPr>
          <p:cNvSpPr txBox="1">
            <a:spLocks/>
          </p:cNvSpPr>
          <p:nvPr/>
        </p:nvSpPr>
        <p:spPr>
          <a:xfrm>
            <a:off x="1204210" y="1108503"/>
            <a:ext cx="9798570" cy="4758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9525" lvl="0" indent="-9525" algn="just">
              <a:spcBef>
                <a:spcPts val="1200"/>
              </a:spcBef>
              <a:defRPr/>
            </a:pPr>
            <a:r>
              <a:rPr lang="pt-BR" sz="2200" b="1" dirty="0">
                <a:solidFill>
                  <a:schemeClr val="accent1">
                    <a:lumMod val="50000"/>
                  </a:schemeClr>
                </a:solidFill>
              </a:rPr>
              <a:t>Há 7 anos o BeaBrincar apoia escolas e famílias na transformação saudável das crianças. </a:t>
            </a:r>
            <a:r>
              <a:rPr lang="pt-BR" sz="2200" dirty="0">
                <a:solidFill>
                  <a:schemeClr val="accent1">
                    <a:lumMod val="50000"/>
                  </a:schemeClr>
                </a:solidFill>
              </a:rPr>
              <a:t>No trabalho junto às escolas, oferecemos palestras, vivências, oficinas, assessoria pedagógica, atendimento clínico, orientação familiar e supervisão em Psicomotricidade Relacional</a:t>
            </a:r>
          </a:p>
          <a:p>
            <a:pPr marL="9525" lvl="0" indent="-9525" algn="just">
              <a:spcBef>
                <a:spcPts val="1200"/>
              </a:spcBef>
              <a:defRPr/>
            </a:pPr>
            <a:r>
              <a:rPr lang="pt-BR" sz="2200" b="1" dirty="0">
                <a:solidFill>
                  <a:schemeClr val="accent1">
                    <a:lumMod val="50000"/>
                  </a:schemeClr>
                </a:solidFill>
              </a:rPr>
              <a:t>A parceria com escolas faz parte da história do BeaBrincar</a:t>
            </a:r>
            <a:r>
              <a:rPr lang="pt-BR" sz="2200" dirty="0">
                <a:solidFill>
                  <a:schemeClr val="accent1">
                    <a:lumMod val="50000"/>
                  </a:schemeClr>
                </a:solidFill>
              </a:rPr>
              <a:t>. Tivemos a oportunidade de construir algumas propostas de trabalhos com professores e alunos sempre pensando na necessidade específica de cada escola. Algumas dessas propostas podem contribuir com qualquer escola, com seus professores e alunos.</a:t>
            </a:r>
          </a:p>
          <a:p>
            <a:pPr marL="9525" lvl="0" indent="-9525" algn="just">
              <a:spcBef>
                <a:spcPts val="1200"/>
              </a:spcBef>
              <a:defRPr/>
            </a:pPr>
            <a:r>
              <a:rPr lang="pt-BR" sz="2200" dirty="0">
                <a:solidFill>
                  <a:schemeClr val="accent1">
                    <a:lumMod val="50000"/>
                  </a:schemeClr>
                </a:solidFill>
              </a:rPr>
              <a:t>Apresentamos aqui uma proposta para formação de professores, onde os mesmos terão oportunidade de </a:t>
            </a:r>
            <a:r>
              <a:rPr lang="pt-BR" sz="2200" b="1" dirty="0">
                <a:solidFill>
                  <a:schemeClr val="accent1">
                    <a:lumMod val="50000"/>
                  </a:schemeClr>
                </a:solidFill>
              </a:rPr>
              <a:t>estar no papel do aluno, sentindo suas necessidades e refletindo sobre suas intervenções</a:t>
            </a:r>
            <a:r>
              <a:rPr lang="pt-BR" sz="22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19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17E77B1C-0A73-4287-B0A2-4217A5EA9C70}"/>
              </a:ext>
            </a:extLst>
          </p:cNvPr>
          <p:cNvSpPr/>
          <p:nvPr/>
        </p:nvSpPr>
        <p:spPr>
          <a:xfrm>
            <a:off x="1209978" y="227169"/>
            <a:ext cx="17642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Objetivos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9B225EB1-87E6-4E0C-812F-427E305E0AC9}"/>
              </a:ext>
            </a:extLst>
          </p:cNvPr>
          <p:cNvSpPr txBox="1">
            <a:spLocks/>
          </p:cNvSpPr>
          <p:nvPr/>
        </p:nvSpPr>
        <p:spPr>
          <a:xfrm>
            <a:off x="881208" y="1502192"/>
            <a:ext cx="10218591" cy="38105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500" dirty="0">
                <a:solidFill>
                  <a:schemeClr val="accent1">
                    <a:lumMod val="50000"/>
                  </a:schemeClr>
                </a:solidFill>
              </a:rPr>
              <a:t>Proporcionar aos profissionais uma </a:t>
            </a:r>
            <a:r>
              <a:rPr lang="pt-BR" sz="2500" b="1" dirty="0">
                <a:solidFill>
                  <a:schemeClr val="accent1">
                    <a:lumMod val="50000"/>
                  </a:schemeClr>
                </a:solidFill>
              </a:rPr>
              <a:t>reflexão sobre a aprendizagem</a:t>
            </a:r>
            <a:r>
              <a:rPr lang="pt-BR" sz="2500" dirty="0">
                <a:solidFill>
                  <a:schemeClr val="accent1">
                    <a:lumMod val="50000"/>
                  </a:schemeClr>
                </a:solidFill>
              </a:rPr>
              <a:t>, em especial sobre o seu papel no processo de aprendizagem das crianças;</a:t>
            </a:r>
          </a:p>
          <a:p>
            <a:pPr marL="342900" indent="-34290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accent1">
                    <a:lumMod val="50000"/>
                  </a:schemeClr>
                </a:solidFill>
              </a:rPr>
              <a:t>Aguçar as percepções </a:t>
            </a:r>
            <a:r>
              <a:rPr lang="pt-BR" sz="2500" dirty="0">
                <a:solidFill>
                  <a:schemeClr val="accent1">
                    <a:lumMod val="50000"/>
                  </a:schemeClr>
                </a:solidFill>
              </a:rPr>
              <a:t>dos professores em relação a esse processo e suas intervenções para o melhor desenvolvimento das crianças;</a:t>
            </a:r>
          </a:p>
          <a:p>
            <a:pPr marL="342900" indent="-342900" algn="just">
              <a:spcBef>
                <a:spcPts val="1800"/>
              </a:spcBef>
              <a:buFont typeface="Arial" panose="020B0604020202020204" pitchFamily="34" charset="0"/>
              <a:buChar char="•"/>
              <a:defRPr/>
            </a:pPr>
            <a:r>
              <a:rPr lang="pt-BR" sz="2500" b="1" dirty="0">
                <a:solidFill>
                  <a:schemeClr val="accent1">
                    <a:lumMod val="50000"/>
                  </a:schemeClr>
                </a:solidFill>
              </a:rPr>
              <a:t>Propiciar uma discussão </a:t>
            </a:r>
            <a:r>
              <a:rPr lang="pt-BR" sz="2500" dirty="0">
                <a:solidFill>
                  <a:schemeClr val="accent1">
                    <a:lumMod val="50000"/>
                  </a:schemeClr>
                </a:solidFill>
              </a:rPr>
              <a:t>acerca das condições, interferências e encaminhamentos que podem inibir ou favorecer a aprendizagem.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887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17E77B1C-0A73-4287-B0A2-4217A5EA9C70}"/>
              </a:ext>
            </a:extLst>
          </p:cNvPr>
          <p:cNvSpPr/>
          <p:nvPr/>
        </p:nvSpPr>
        <p:spPr>
          <a:xfrm>
            <a:off x="1195910" y="227169"/>
            <a:ext cx="560659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Metodologia e Desenvolvimento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471011"/>
              </p:ext>
            </p:extLst>
          </p:nvPr>
        </p:nvGraphicFramePr>
        <p:xfrm>
          <a:off x="1560610" y="1611501"/>
          <a:ext cx="8966730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21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72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Atividade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Tema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Tempo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fontAlgn="auto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800" dirty="0"/>
                        <a:t>Dinâmica de Apresentação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800" dirty="0"/>
                        <a:t>É hora de chegar e estar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30min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800" dirty="0"/>
                        <a:t>Experiência teórico-prática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Oficina de Aprendizagem</a:t>
                      </a:r>
                      <a:endParaRPr lang="pt-BR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1h15min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Intervalo</a:t>
                      </a:r>
                      <a:endParaRPr lang="pt-BR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20min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800" dirty="0"/>
                        <a:t>Oficina Autorretrato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A criança que habita em mim</a:t>
                      </a:r>
                      <a:endParaRPr lang="pt-BR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1h15min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sz="1800" dirty="0"/>
                        <a:t>Reflexão Finais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/>
                        <a:t>A relação professor-aluno: a busca pelo aprender</a:t>
                      </a:r>
                      <a:endParaRPr lang="pt-BR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pt-BR" dirty="0"/>
                        <a:t>40min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8" name="Image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8576840" y="3877315"/>
            <a:ext cx="1291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/>
              <a:t>Total:     4hs</a:t>
            </a:r>
          </a:p>
        </p:txBody>
      </p:sp>
    </p:spTree>
    <p:extLst>
      <p:ext uri="{BB962C8B-B14F-4D97-AF65-F5344CB8AC3E}">
        <p14:creationId xmlns:p14="http://schemas.microsoft.com/office/powerpoint/2010/main" val="422675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F42AA17-2149-4B3E-A62B-4CF2FE7BBE3F}"/>
              </a:ext>
            </a:extLst>
          </p:cNvPr>
          <p:cNvSpPr/>
          <p:nvPr/>
        </p:nvSpPr>
        <p:spPr>
          <a:xfrm>
            <a:off x="1184396" y="255775"/>
            <a:ext cx="3626955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Recursos e Materiais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4992DAE8-98E5-45D3-A65F-095514B5BD3E}"/>
              </a:ext>
            </a:extLst>
          </p:cNvPr>
          <p:cNvSpPr txBox="1">
            <a:spLocks/>
          </p:cNvSpPr>
          <p:nvPr/>
        </p:nvSpPr>
        <p:spPr>
          <a:xfrm>
            <a:off x="888967" y="1259923"/>
            <a:ext cx="10581543" cy="3967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Sala de aula convencional com Datashow.</a:t>
            </a:r>
          </a:p>
          <a:p>
            <a:pPr marL="342900" marR="0" lvl="0" indent="-3429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Sugere-se que o Colégio oferte o lanche para o intervalo.</a:t>
            </a:r>
          </a:p>
          <a:p>
            <a:pPr marL="342900" marR="0" lvl="0" indent="-342900" fontAlgn="auto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Os materiais utilizados na oficina de autorretrato serão oferecidos pelo Colégio (a combinar, conforme lista a seguir).</a:t>
            </a:r>
          </a:p>
          <a:p>
            <a:pPr marL="800100" lvl="1" indent="-342900">
              <a:spcBef>
                <a:spcPts val="1200"/>
              </a:spcBef>
              <a:buFont typeface="Courier New" charset="0"/>
              <a:buChar char="o"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Sulfite, Caneta, </a:t>
            </a:r>
            <a:r>
              <a:rPr lang="pt-BR" sz="2100" dirty="0" err="1">
                <a:solidFill>
                  <a:schemeClr val="accent1">
                    <a:lumMod val="50000"/>
                  </a:schemeClr>
                </a:solidFill>
              </a:rPr>
              <a:t>Canetinha</a:t>
            </a: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, Lápis, Borracha, Tesoura, Cola, Papéis diversos (crepom, cartolina, celofane), Fios (lã, barbante),  </a:t>
            </a:r>
            <a:r>
              <a:rPr lang="pt-BR" sz="2100" dirty="0" err="1">
                <a:solidFill>
                  <a:schemeClr val="accent1">
                    <a:lumMod val="50000"/>
                  </a:schemeClr>
                </a:solidFill>
              </a:rPr>
              <a:t>Gliter</a:t>
            </a: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, lantejoula, Botões, Outros materiais de sucata</a:t>
            </a:r>
          </a:p>
          <a:p>
            <a:pPr marL="800100" lvl="1" indent="-342900">
              <a:spcBef>
                <a:spcPts val="1200"/>
              </a:spcBef>
              <a:buFont typeface="Courier New" charset="0"/>
              <a:buChar char="o"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Os demais materiais serão fornecidos pelo BeaBrincar.</a:t>
            </a:r>
          </a:p>
          <a:p>
            <a:pPr marL="800100" lvl="1" indent="-342900">
              <a:spcBef>
                <a:spcPts val="1200"/>
              </a:spcBef>
              <a:buFont typeface="Courier New" charset="0"/>
              <a:buChar char="o"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24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EF42AA17-2149-4B3E-A62B-4CF2FE7BBE3F}"/>
              </a:ext>
            </a:extLst>
          </p:cNvPr>
          <p:cNvSpPr/>
          <p:nvPr/>
        </p:nvSpPr>
        <p:spPr>
          <a:xfrm>
            <a:off x="1184396" y="255775"/>
            <a:ext cx="3055901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Detalhes Práticos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4992DAE8-98E5-45D3-A65F-095514B5BD3E}"/>
              </a:ext>
            </a:extLst>
          </p:cNvPr>
          <p:cNvSpPr txBox="1">
            <a:spLocks/>
          </p:cNvSpPr>
          <p:nvPr/>
        </p:nvSpPr>
        <p:spPr>
          <a:xfrm>
            <a:off x="888967" y="1259923"/>
            <a:ext cx="10581543" cy="3967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b="1" dirty="0">
                <a:solidFill>
                  <a:schemeClr val="accent1">
                    <a:lumMod val="50000"/>
                  </a:schemeClr>
                </a:solidFill>
              </a:rPr>
              <a:t>Público Alvo</a:t>
            </a:r>
          </a:p>
          <a:p>
            <a:pPr marL="365125" marR="0" lvl="0" fontAlgn="auto">
              <a:lnSpc>
                <a:spcPct val="100000"/>
              </a:lnSpc>
              <a:spcAft>
                <a:spcPts val="0"/>
              </a:spcAft>
              <a:buClrTx/>
              <a:buSzTx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Professores do Ensino Fundamental I</a:t>
            </a: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b="1" dirty="0">
                <a:solidFill>
                  <a:schemeClr val="accent1">
                    <a:lumMod val="50000"/>
                  </a:schemeClr>
                </a:solidFill>
              </a:rPr>
              <a:t>Data e Horário</a:t>
            </a:r>
          </a:p>
          <a:p>
            <a:pPr marR="0" lvl="0" indent="365125" fontAlgn="auto">
              <a:lnSpc>
                <a:spcPct val="100000"/>
              </a:lnSpc>
              <a:spcAft>
                <a:spcPts val="0"/>
              </a:spcAft>
              <a:buClrTx/>
              <a:buSzTx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A definir</a:t>
            </a: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b="1" dirty="0">
                <a:solidFill>
                  <a:schemeClr val="accent1">
                    <a:lumMod val="50000"/>
                  </a:schemeClr>
                </a:solidFill>
              </a:rPr>
              <a:t>Local</a:t>
            </a:r>
          </a:p>
          <a:p>
            <a:pPr marR="0" lvl="0" indent="365125" fontAlgn="auto">
              <a:lnSpc>
                <a:spcPct val="100000"/>
              </a:lnSpc>
              <a:spcAft>
                <a:spcPts val="0"/>
              </a:spcAft>
              <a:buClrTx/>
              <a:buSzTx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No próprio Colégio</a:t>
            </a:r>
          </a:p>
          <a:p>
            <a:pPr marR="0" lvl="0" indent="365125" fontAlgn="auto">
              <a:lnSpc>
                <a:spcPct val="100000"/>
              </a:lnSpc>
              <a:spcAft>
                <a:spcPts val="0"/>
              </a:spcAft>
              <a:buClrTx/>
              <a:buSzTx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2100" b="1" dirty="0">
                <a:solidFill>
                  <a:schemeClr val="accent1">
                    <a:lumMod val="50000"/>
                  </a:schemeClr>
                </a:solidFill>
              </a:rPr>
              <a:t>Investimento</a:t>
            </a:r>
          </a:p>
          <a:p>
            <a:pPr marR="0" lvl="0" indent="365125" fontAlgn="auto">
              <a:lnSpc>
                <a:spcPct val="100000"/>
              </a:lnSpc>
              <a:spcAft>
                <a:spcPts val="0"/>
              </a:spcAft>
              <a:buClrTx/>
              <a:buSzTx/>
              <a:defRPr/>
            </a:pPr>
            <a:r>
              <a:rPr lang="pt-BR" sz="2100" dirty="0">
                <a:solidFill>
                  <a:schemeClr val="accent1">
                    <a:lumMod val="50000"/>
                  </a:schemeClr>
                </a:solidFill>
              </a:rPr>
              <a:t>A definir</a:t>
            </a: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marR="0" lvl="0" indent="-342900" fontAlgn="auto">
              <a:lnSpc>
                <a:spcPct val="10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sz="2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5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/>
          <p:cNvSpPr txBox="1"/>
          <p:nvPr/>
        </p:nvSpPr>
        <p:spPr>
          <a:xfrm>
            <a:off x="807783" y="886916"/>
            <a:ext cx="7639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spcAft>
                <a:spcPts val="2400"/>
              </a:spcAft>
              <a:defRPr/>
            </a:pPr>
            <a:endParaRPr lang="pt-BR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61C169AB-277D-446C-8E69-B5E9F0365B34}"/>
              </a:ext>
            </a:extLst>
          </p:cNvPr>
          <p:cNvSpPr txBox="1">
            <a:spLocks/>
          </p:cNvSpPr>
          <p:nvPr/>
        </p:nvSpPr>
        <p:spPr>
          <a:xfrm>
            <a:off x="1215413" y="1240139"/>
            <a:ext cx="9884387" cy="4419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spcBef>
                <a:spcPts val="1200"/>
              </a:spcBef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Inicialmente o </a:t>
            </a:r>
            <a:r>
              <a:rPr lang="pt-BR" sz="2400" dirty="0" err="1">
                <a:solidFill>
                  <a:schemeClr val="accent1">
                    <a:lumMod val="50000"/>
                  </a:schemeClr>
                </a:solidFill>
              </a:rPr>
              <a:t>BeaBrincar</a:t>
            </a: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 oferecia atendimento clínico às crianças de até 10 anos por meio da Psicomotricidade Relacional, metodologia de apoio às questões afetivo-emocionais e relacionais, com sessões semanais e preferencialmente em grupo. Além do brincar terapêutico com a criança, o trabalho envolvia o contato permanente com a família e com a escola.</a:t>
            </a:r>
          </a:p>
          <a:p>
            <a:pPr algn="just">
              <a:spcBef>
                <a:spcPts val="1200"/>
              </a:spcBef>
            </a:pPr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 partir disso, devido as necessidades e demandas de algumas instituições de ensino, o BeaBrincar passou a oferecer palestras, vivências, encontros com profissionais, famílias e crianças em diferentes escolas e junto disso, inúmeras parcerias foram sendo constituídas. 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EF42AA17-2149-4B3E-A62B-4CF2FE7BBE3F}"/>
              </a:ext>
            </a:extLst>
          </p:cNvPr>
          <p:cNvSpPr/>
          <p:nvPr/>
        </p:nvSpPr>
        <p:spPr>
          <a:xfrm>
            <a:off x="1212532" y="255775"/>
            <a:ext cx="235987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O BeaBrincar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10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807782" y="148176"/>
            <a:ext cx="10963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Contato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865" y="160389"/>
            <a:ext cx="599851" cy="472067"/>
          </a:xfrm>
          <a:prstGeom prst="rect">
            <a:avLst/>
          </a:prstGeom>
        </p:spPr>
      </p:pic>
      <p:sp>
        <p:nvSpPr>
          <p:cNvPr id="19" name="CaixaDeTexto 18"/>
          <p:cNvSpPr txBox="1"/>
          <p:nvPr/>
        </p:nvSpPr>
        <p:spPr>
          <a:xfrm>
            <a:off x="3157835" y="2975539"/>
            <a:ext cx="560204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www.beabrincar.com.br</a:t>
            </a:r>
          </a:p>
          <a:p>
            <a:pPr algn="ctr">
              <a:spcAft>
                <a:spcPts val="600"/>
              </a:spcAft>
            </a:pPr>
            <a:r>
              <a:rPr lang="pt-BR" sz="3200" dirty="0">
                <a:solidFill>
                  <a:schemeClr val="accent1">
                    <a:lumMod val="50000"/>
                  </a:schemeClr>
                </a:solidFill>
              </a:rPr>
              <a:t>contato@beabrincar.com.br</a:t>
            </a:r>
            <a:endParaRPr lang="pt-BR" sz="3200" dirty="0">
              <a:solidFill>
                <a:schemeClr val="accent1">
                  <a:lumMod val="50000"/>
                </a:schemeClr>
              </a:solidFill>
              <a:hlinkClick r:id="rId3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814680"/>
            <a:ext cx="12192001" cy="1066469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74" y="5908077"/>
            <a:ext cx="12192001" cy="959005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466" y="6216080"/>
            <a:ext cx="2000871" cy="538401"/>
          </a:xfrm>
          <a:prstGeom prst="rect">
            <a:avLst/>
          </a:prstGeom>
        </p:spPr>
      </p:pic>
      <p:grpSp>
        <p:nvGrpSpPr>
          <p:cNvPr id="5" name="Grupo 4"/>
          <p:cNvGrpSpPr/>
          <p:nvPr/>
        </p:nvGrpSpPr>
        <p:grpSpPr>
          <a:xfrm>
            <a:off x="871808" y="5095083"/>
            <a:ext cx="10729691" cy="565596"/>
            <a:chOff x="594008" y="5095083"/>
            <a:chExt cx="10729691" cy="565596"/>
          </a:xfrm>
        </p:grpSpPr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94008" y="5095083"/>
              <a:ext cx="10729691" cy="565596"/>
            </a:xfrm>
            <a:prstGeom prst="rect">
              <a:avLst/>
            </a:prstGeom>
          </p:spPr>
        </p:pic>
        <p:sp>
          <p:nvSpPr>
            <p:cNvPr id="3" name="Oval 2"/>
            <p:cNvSpPr/>
            <p:nvPr/>
          </p:nvSpPr>
          <p:spPr>
            <a:xfrm>
              <a:off x="638175" y="5250060"/>
              <a:ext cx="278435" cy="27843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12" name="Imagem 11">
            <a:extLst>
              <a:ext uri="{FF2B5EF4-FFF2-40B4-BE49-F238E27FC236}">
                <a16:creationId xmlns:a16="http://schemas.microsoft.com/office/drawing/2014/main" id="{47A78A73-2680-44BE-BE6D-07915A7709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54908" y="732951"/>
            <a:ext cx="5282184" cy="203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5363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3519</TotalTime>
  <Words>469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Thais da Rocha Calderon Parolin</dc:creator>
  <cp:lastModifiedBy>Beatriz Frehse</cp:lastModifiedBy>
  <cp:revision>237</cp:revision>
  <dcterms:created xsi:type="dcterms:W3CDTF">2016-07-21T19:31:58Z</dcterms:created>
  <dcterms:modified xsi:type="dcterms:W3CDTF">2019-09-22T20:00:41Z</dcterms:modified>
</cp:coreProperties>
</file>