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81" r:id="rId3"/>
    <p:sldId id="288" r:id="rId4"/>
    <p:sldId id="303" r:id="rId5"/>
    <p:sldId id="304" r:id="rId6"/>
    <p:sldId id="302" r:id="rId7"/>
    <p:sldId id="292" r:id="rId8"/>
    <p:sldId id="278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9DB"/>
    <a:srgbClr val="FFF8B8"/>
    <a:srgbClr val="FADF0A"/>
    <a:srgbClr val="E42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2"/>
    <p:restoredTop sz="94682"/>
  </p:normalViewPr>
  <p:slideViewPr>
    <p:cSldViewPr snapToGrid="0" snapToObjects="1">
      <p:cViewPr varScale="1">
        <p:scale>
          <a:sx n="68" d="100"/>
          <a:sy n="68" d="100"/>
        </p:scale>
        <p:origin x="588" y="48"/>
      </p:cViewPr>
      <p:guideLst>
        <p:guide orient="horz" pos="2183"/>
        <p:guide pos="6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15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84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52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59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529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66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61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08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726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54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90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6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mailto:beatriz@beabrincar.com.br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CC496BE5-E2A7-4D07-8830-C66A900F2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958535"/>
            <a:ext cx="1019361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3200" b="1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VIVÊNCIA EM PSICOMOTRICIDADE RELACIONAL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3200" b="1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Com professores de Ed. Infantil e/ou Ensino Fundamental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91699A8-04A3-485E-A698-AC50CF65C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21060"/>
            <a:ext cx="754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Data a definir</a:t>
            </a:r>
            <a:endParaRPr kumimoji="0" lang="pt-BR" sz="2000" b="1" i="0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7A78A73-2680-44BE-BE6D-07915A7709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4600" y="523932"/>
            <a:ext cx="5282184" cy="203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0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F52A5D04-6526-4F0B-B8A6-02FB04B8B546}"/>
              </a:ext>
            </a:extLst>
          </p:cNvPr>
          <p:cNvSpPr/>
          <p:nvPr/>
        </p:nvSpPr>
        <p:spPr>
          <a:xfrm>
            <a:off x="1204210" y="152057"/>
            <a:ext cx="2875802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Apresentação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A2B02A75-6EA8-4CA5-883C-8BA93847BB0A}"/>
              </a:ext>
            </a:extLst>
          </p:cNvPr>
          <p:cNvSpPr txBox="1">
            <a:spLocks/>
          </p:cNvSpPr>
          <p:nvPr/>
        </p:nvSpPr>
        <p:spPr>
          <a:xfrm>
            <a:off x="1204210" y="1092815"/>
            <a:ext cx="9798570" cy="47585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9525" lvl="0" indent="-9525" algn="just">
              <a:spcBef>
                <a:spcPts val="1200"/>
              </a:spcBef>
              <a:defRPr/>
            </a:pPr>
            <a:r>
              <a:rPr lang="pt-BR" sz="2200" b="1">
                <a:solidFill>
                  <a:schemeClr val="accent1">
                    <a:lumMod val="50000"/>
                  </a:schemeClr>
                </a:solidFill>
              </a:rPr>
              <a:t>Há 7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anos o BeaBrincar apoia escolas e famílias na transformação saudável das crianças.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</a:rPr>
              <a:t>No trabalho junto às escolas, oferecemos palestras, vivências, oficinas, assessoria pedagógica, atendimento clínico, orientação familiar e supervisão em Psicomotricidade Relacional</a:t>
            </a:r>
          </a:p>
          <a:p>
            <a:pPr marL="9525" lvl="0" indent="-9525" algn="just">
              <a:spcBef>
                <a:spcPts val="1200"/>
              </a:spcBef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A parceria com escolas faz parte da história do </a:t>
            </a:r>
            <a:r>
              <a:rPr lang="pt-BR" sz="2200" b="1" dirty="0" err="1">
                <a:solidFill>
                  <a:schemeClr val="accent1">
                    <a:lumMod val="50000"/>
                  </a:schemeClr>
                </a:solidFill>
              </a:rPr>
              <a:t>BeaBrincar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</a:rPr>
              <a:t>. Tivemos a oportunidade de construir algumas propostas de trabalhos com professores e alunos sempre pensando na necessidade específica de cada escola. Algumas dessas propostas podem contribuir com qualquer escola, com seus professores e alunos.</a:t>
            </a:r>
          </a:p>
          <a:p>
            <a:pPr marL="9525" lvl="0" indent="-9525" algn="just">
              <a:spcBef>
                <a:spcPts val="1200"/>
              </a:spcBef>
              <a:defRPr/>
            </a:pPr>
            <a:r>
              <a:rPr lang="pt-BR" sz="2200" dirty="0">
                <a:solidFill>
                  <a:schemeClr val="accent1">
                    <a:lumMod val="50000"/>
                  </a:schemeClr>
                </a:solidFill>
              </a:rPr>
              <a:t>Oferecemos aqui a prática do “brincar espontâneo” que possibilita aos professores viver a experiência de brincar como criança, facilitando assim a compreensão deste mundo tão rico, cheio de criatividade e prazer.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19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17E77B1C-0A73-4287-B0A2-4217A5EA9C70}"/>
              </a:ext>
            </a:extLst>
          </p:cNvPr>
          <p:cNvSpPr/>
          <p:nvPr/>
        </p:nvSpPr>
        <p:spPr>
          <a:xfrm>
            <a:off x="1209978" y="227169"/>
            <a:ext cx="176426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Objetivos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9B225EB1-87E6-4E0C-812F-427E305E0AC9}"/>
              </a:ext>
            </a:extLst>
          </p:cNvPr>
          <p:cNvSpPr txBox="1">
            <a:spLocks/>
          </p:cNvSpPr>
          <p:nvPr/>
        </p:nvSpPr>
        <p:spPr>
          <a:xfrm>
            <a:off x="881208" y="1460791"/>
            <a:ext cx="10218591" cy="41998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200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Proporcionar aos professores um momento de viver a criança por meio do brincar;</a:t>
            </a:r>
            <a:endParaRPr lang="pt-BR" sz="2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200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Identificar as demandas das crianças por meio das experiências vividas;</a:t>
            </a:r>
            <a:endParaRPr lang="pt-BR" sz="2200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200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Oportunizar uma reflexão acerca da importância do olhar do professor e suas intervenções;</a:t>
            </a:r>
            <a:endParaRPr lang="pt-BR" sz="2200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200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Reconhecer a importância do corpo e da afetividade na prática pedagógica;</a:t>
            </a:r>
            <a:endParaRPr lang="pt-BR" sz="2200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200" dirty="0">
                <a:solidFill>
                  <a:srgbClr val="00206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Oportunizar troca de experiências.</a:t>
            </a:r>
            <a:endParaRPr lang="pt-BR" sz="2200" dirty="0"/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887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17E77B1C-0A73-4287-B0A2-4217A5EA9C70}"/>
              </a:ext>
            </a:extLst>
          </p:cNvPr>
          <p:cNvSpPr/>
          <p:nvPr/>
        </p:nvSpPr>
        <p:spPr>
          <a:xfrm>
            <a:off x="1195910" y="227169"/>
            <a:ext cx="5605445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Metodologia e Desenvolvimento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118793"/>
              </p:ext>
            </p:extLst>
          </p:nvPr>
        </p:nvGraphicFramePr>
        <p:xfrm>
          <a:off x="1195910" y="2180899"/>
          <a:ext cx="9760829" cy="18835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47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7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4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182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Momentos da Atividade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Tema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Tempo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dirty="0"/>
                        <a:t>Dinâmica de Apresentação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sz="1800" dirty="0"/>
                        <a:t>É hora de chegar e estar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30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sz="1800" dirty="0"/>
                        <a:t>Vivência Prática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Psicomotricidade Relacional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1 hora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Reflexões sobre a vivência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Demandas da criança e as expectativas do professor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1 hora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Image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13364DD9-DB81-4A08-BD6E-3F2257F70434}"/>
              </a:ext>
            </a:extLst>
          </p:cNvPr>
          <p:cNvSpPr/>
          <p:nvPr/>
        </p:nvSpPr>
        <p:spPr>
          <a:xfrm>
            <a:off x="1195910" y="1155038"/>
            <a:ext cx="5638210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Encontro prático com duração de 2h30min. 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8727311" y="4157880"/>
            <a:ext cx="1795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/>
              <a:t>Total:     2h30min</a:t>
            </a:r>
          </a:p>
        </p:txBody>
      </p:sp>
    </p:spTree>
    <p:extLst>
      <p:ext uri="{BB962C8B-B14F-4D97-AF65-F5344CB8AC3E}">
        <p14:creationId xmlns:p14="http://schemas.microsoft.com/office/powerpoint/2010/main" val="356397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pic>
        <p:nvPicPr>
          <p:cNvPr id="25" name="Imagem 2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2025" y="5854642"/>
            <a:ext cx="12192001" cy="1066469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69015"/>
            <a:ext cx="12192001" cy="959005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5891" y="6192930"/>
            <a:ext cx="2000871" cy="538401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F42AA17-2149-4B3E-A62B-4CF2FE7BBE3F}"/>
              </a:ext>
            </a:extLst>
          </p:cNvPr>
          <p:cNvSpPr/>
          <p:nvPr/>
        </p:nvSpPr>
        <p:spPr>
          <a:xfrm>
            <a:off x="1184396" y="255775"/>
            <a:ext cx="480432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Recursos Físicos e Materiais</a:t>
            </a: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4992DAE8-98E5-45D3-A65F-095514B5BD3E}"/>
              </a:ext>
            </a:extLst>
          </p:cNvPr>
          <p:cNvSpPr txBox="1">
            <a:spLocks/>
          </p:cNvSpPr>
          <p:nvPr/>
        </p:nvSpPr>
        <p:spPr>
          <a:xfrm>
            <a:off x="1184396" y="1598901"/>
            <a:ext cx="10083832" cy="3859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Sala vazia, ampla e arejada;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Aparelho de som com entrada USB;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1 tapete de 2mx2,5m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Bolas de plástico grandes e coloridas em número maior do que os participantes.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Papel e caneta para escrever sobre a vivência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R="0" lvl="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R="0" lvl="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34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F42AA17-2149-4B3E-A62B-4CF2FE7BBE3F}"/>
              </a:ext>
            </a:extLst>
          </p:cNvPr>
          <p:cNvSpPr/>
          <p:nvPr/>
        </p:nvSpPr>
        <p:spPr>
          <a:xfrm>
            <a:off x="1184396" y="255775"/>
            <a:ext cx="3055901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Detalhes Práticos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4992DAE8-98E5-45D3-A65F-095514B5BD3E}"/>
              </a:ext>
            </a:extLst>
          </p:cNvPr>
          <p:cNvSpPr txBox="1">
            <a:spLocks/>
          </p:cNvSpPr>
          <p:nvPr/>
        </p:nvSpPr>
        <p:spPr>
          <a:xfrm>
            <a:off x="888967" y="1259923"/>
            <a:ext cx="10581543" cy="39672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b="1" dirty="0">
                <a:solidFill>
                  <a:schemeClr val="accent1">
                    <a:lumMod val="50000"/>
                  </a:schemeClr>
                </a:solidFill>
              </a:rPr>
              <a:t>Público Alvo</a:t>
            </a:r>
          </a:p>
          <a:p>
            <a:pPr marL="365125" marR="0" lvl="0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Professores de Educação Infantil e Ensino Fundamental I</a:t>
            </a: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b="1" dirty="0">
                <a:solidFill>
                  <a:schemeClr val="accent1">
                    <a:lumMod val="50000"/>
                  </a:schemeClr>
                </a:solidFill>
              </a:rPr>
              <a:t>Data e Horário</a:t>
            </a:r>
          </a:p>
          <a:p>
            <a:pPr marR="0" lvl="0" indent="365125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A definir</a:t>
            </a: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b="1" dirty="0">
                <a:solidFill>
                  <a:schemeClr val="accent1">
                    <a:lumMod val="50000"/>
                  </a:schemeClr>
                </a:solidFill>
              </a:rPr>
              <a:t>Local</a:t>
            </a:r>
          </a:p>
          <a:p>
            <a:pPr marR="0" lvl="0" indent="365125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A definir</a:t>
            </a:r>
          </a:p>
          <a:p>
            <a:pPr marR="0" lvl="0" indent="365125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b="1" dirty="0">
                <a:solidFill>
                  <a:schemeClr val="accent1">
                    <a:lumMod val="50000"/>
                  </a:schemeClr>
                </a:solidFill>
              </a:rPr>
              <a:t>Investimento</a:t>
            </a:r>
          </a:p>
          <a:p>
            <a:pPr marR="0" lvl="0" indent="365125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A definir</a:t>
            </a: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58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807783" y="886916"/>
            <a:ext cx="7639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spcAft>
                <a:spcPts val="2400"/>
              </a:spcAft>
              <a:defRPr/>
            </a:pPr>
            <a:endParaRPr lang="pt-BR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61C169AB-277D-446C-8E69-B5E9F0365B34}"/>
              </a:ext>
            </a:extLst>
          </p:cNvPr>
          <p:cNvSpPr txBox="1">
            <a:spLocks/>
          </p:cNvSpPr>
          <p:nvPr/>
        </p:nvSpPr>
        <p:spPr>
          <a:xfrm>
            <a:off x="1215413" y="1240139"/>
            <a:ext cx="9884387" cy="4419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Inicialmente o BeaBrincar oferecia atendimento clínico às crianças de até 10 anos por meio da Psicomotricidade Relacional, metodologia de apoio às questões afetivo-emocionais e relacionais, com sessões semanais e preferencialmente em grupo. Além do brincar terapêutico com a criança, o trabalho envolvia o contato permanente com a família e com a escola.</a:t>
            </a:r>
          </a:p>
          <a:p>
            <a:pPr algn="just">
              <a:spcBef>
                <a:spcPts val="1200"/>
              </a:spcBef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A partir disso, devido as necessidades e demandas de algumas instituições de ensino, o BeaBrincar passou a oferecer palestras, vivências, encontros com profissionais, famílias e crianças em diferentes escolas e junto disso, inúmeras parcerias foram sendo constituídas.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F42AA17-2149-4B3E-A62B-4CF2FE7BBE3F}"/>
              </a:ext>
            </a:extLst>
          </p:cNvPr>
          <p:cNvSpPr/>
          <p:nvPr/>
        </p:nvSpPr>
        <p:spPr>
          <a:xfrm>
            <a:off x="1212532" y="255775"/>
            <a:ext cx="235987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O BeaBrincar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61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807782" y="148176"/>
            <a:ext cx="109636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Contato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3306554" y="2988937"/>
            <a:ext cx="560204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www.beabrincar.com.br</a:t>
            </a:r>
          </a:p>
          <a:p>
            <a:pPr algn="ctr">
              <a:spcAft>
                <a:spcPts val="600"/>
              </a:spcAft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contato@beabrincar.com.br</a:t>
            </a:r>
            <a:endParaRPr lang="pt-BR" sz="3200" dirty="0">
              <a:solidFill>
                <a:schemeClr val="accent1">
                  <a:lumMod val="50000"/>
                </a:schemeClr>
              </a:solidFill>
              <a:hlinkClick r:id="rId3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  <p:grpSp>
        <p:nvGrpSpPr>
          <p:cNvPr id="12" name="Grupo 11"/>
          <p:cNvGrpSpPr/>
          <p:nvPr/>
        </p:nvGrpSpPr>
        <p:grpSpPr>
          <a:xfrm>
            <a:off x="871808" y="5095083"/>
            <a:ext cx="10729691" cy="565596"/>
            <a:chOff x="594008" y="5095083"/>
            <a:chExt cx="10729691" cy="565596"/>
          </a:xfrm>
        </p:grpSpPr>
        <p:pic>
          <p:nvPicPr>
            <p:cNvPr id="15" name="Imagem 1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94008" y="5095083"/>
              <a:ext cx="10729691" cy="565596"/>
            </a:xfrm>
            <a:prstGeom prst="rect">
              <a:avLst/>
            </a:prstGeom>
          </p:spPr>
        </p:pic>
        <p:sp>
          <p:nvSpPr>
            <p:cNvPr id="16" name="Oval 15"/>
            <p:cNvSpPr/>
            <p:nvPr/>
          </p:nvSpPr>
          <p:spPr>
            <a:xfrm>
              <a:off x="638175" y="5250060"/>
              <a:ext cx="278435" cy="27843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17" name="Imagem 16">
            <a:extLst>
              <a:ext uri="{FF2B5EF4-FFF2-40B4-BE49-F238E27FC236}">
                <a16:creationId xmlns:a16="http://schemas.microsoft.com/office/drawing/2014/main" id="{4F622FFA-48FD-4DD3-ABAA-F4AAF1A69D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54908" y="797088"/>
            <a:ext cx="5282184" cy="203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5363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3603</TotalTime>
  <Words>435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Thais da Rocha Calderon Parolin</dc:creator>
  <cp:lastModifiedBy>Beatriz Frehse</cp:lastModifiedBy>
  <cp:revision>258</cp:revision>
  <dcterms:created xsi:type="dcterms:W3CDTF">2016-07-21T19:31:58Z</dcterms:created>
  <dcterms:modified xsi:type="dcterms:W3CDTF">2019-09-22T20:06:01Z</dcterms:modified>
</cp:coreProperties>
</file>