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5" r:id="rId2"/>
    <p:sldId id="281" r:id="rId3"/>
    <p:sldId id="288" r:id="rId4"/>
    <p:sldId id="300" r:id="rId5"/>
    <p:sldId id="296" r:id="rId6"/>
    <p:sldId id="302" r:id="rId7"/>
    <p:sldId id="292" r:id="rId8"/>
    <p:sldId id="278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69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9DB"/>
    <a:srgbClr val="FFF8B8"/>
    <a:srgbClr val="FADF0A"/>
    <a:srgbClr val="E423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82"/>
  </p:normalViewPr>
  <p:slideViewPr>
    <p:cSldViewPr snapToGrid="0" snapToObjects="1">
      <p:cViewPr varScale="1">
        <p:scale>
          <a:sx n="69" d="100"/>
          <a:sy n="69" d="100"/>
        </p:scale>
        <p:origin x="84" y="132"/>
      </p:cViewPr>
      <p:guideLst>
        <p:guide orient="horz" pos="2183"/>
        <p:guide pos="69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08/05/2020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15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844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08/05/2020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7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08/05/2020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552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08/05/2020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1597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08/05/2020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5291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08/05/2020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5667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08/05/2020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7610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08/05/2020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108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08/05/2020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726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08/05/2020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754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08/05/2020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2903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6457D-BBD8-854C-823A-C3F5BBBF8CCC}" type="datetimeFigureOut">
              <a:rPr lang="pt-BR" smtClean="0"/>
              <a:pPr/>
              <a:t>08/05/2020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769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hyperlink" Target="mailto:beatriz@beabrincar.com.br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0122" y="6106142"/>
            <a:ext cx="1680523" cy="64834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6270" y="5779178"/>
            <a:ext cx="12192001" cy="106646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269" y="5892556"/>
            <a:ext cx="12192001" cy="959005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65" y="133884"/>
            <a:ext cx="599851" cy="472067"/>
          </a:xfrm>
          <a:prstGeom prst="rect">
            <a:avLst/>
          </a:prstGeom>
        </p:spPr>
      </p:pic>
      <p:sp>
        <p:nvSpPr>
          <p:cNvPr id="10" name="Rectangle 4">
            <a:extLst>
              <a:ext uri="{FF2B5EF4-FFF2-40B4-BE49-F238E27FC236}">
                <a16:creationId xmlns:a16="http://schemas.microsoft.com/office/drawing/2014/main" id="{CC496BE5-E2A7-4D07-8830-C66A900F2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34098"/>
            <a:ext cx="9036934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3600" b="1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DINÂMICA PARA AVALIAÇÃO DE TURMA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pt-BR" sz="3200" b="1" i="0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O brin</a:t>
            </a:r>
            <a:r>
              <a:rPr lang="pt-BR" sz="3200" b="1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car como forma de saber ver</a:t>
            </a:r>
            <a:endParaRPr kumimoji="0" lang="pt-BR" sz="2400" b="1" i="0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B91699A8-04A3-485E-A698-AC50CF65C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621060"/>
            <a:ext cx="7543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Data a definir</a:t>
            </a:r>
            <a:endParaRPr kumimoji="0" lang="pt-BR" sz="2000" b="1" i="0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47A78A73-2680-44BE-BE6D-07915A7709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0988" y="345724"/>
            <a:ext cx="5282184" cy="2037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103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65" y="160389"/>
            <a:ext cx="599851" cy="472067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F52A5D04-6526-4F0B-B8A6-02FB04B8B546}"/>
              </a:ext>
            </a:extLst>
          </p:cNvPr>
          <p:cNvSpPr/>
          <p:nvPr/>
        </p:nvSpPr>
        <p:spPr>
          <a:xfrm>
            <a:off x="1204210" y="152057"/>
            <a:ext cx="2875802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Apresentação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A2B02A75-6EA8-4CA5-883C-8BA93847BB0A}"/>
              </a:ext>
            </a:extLst>
          </p:cNvPr>
          <p:cNvSpPr txBox="1">
            <a:spLocks/>
          </p:cNvSpPr>
          <p:nvPr/>
        </p:nvSpPr>
        <p:spPr>
          <a:xfrm>
            <a:off x="1204210" y="1108503"/>
            <a:ext cx="9798570" cy="47585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9525" lvl="0" indent="-9525" algn="just">
              <a:spcBef>
                <a:spcPts val="1200"/>
              </a:spcBef>
              <a:defRPr/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</a:rPr>
              <a:t>Há 7 anos o BeaBrincar apoia escolas e famílias na transformação saudável das crianças. 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</a:rPr>
              <a:t>No trabalho junto às escolas, oferecemos palestras, vivências, oficinas, assessoria pedagógica, atendimento clínico, orientação familiar e supervisão em Psicomotricidade Relacional</a:t>
            </a:r>
          </a:p>
          <a:p>
            <a:pPr marL="9525" lvl="0" indent="-9525" algn="just">
              <a:spcBef>
                <a:spcPts val="1200"/>
              </a:spcBef>
              <a:defRPr/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</a:rPr>
              <a:t>A parceria com escolas faz parte da história do BeaBrincar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</a:rPr>
              <a:t>. Tivemos a oportunidade de construir algumas propostas de trabalhos com professores e alunos sempre pensando na necessidade específica de cada escola. Algumas dessas propostas podem contribuir com qualquer escola, com seus professores e alunos.</a:t>
            </a:r>
          </a:p>
          <a:p>
            <a:pPr marL="9525" lvl="0" indent="-9525" algn="just">
              <a:spcBef>
                <a:spcPts val="1200"/>
              </a:spcBef>
              <a:defRPr/>
            </a:pPr>
            <a:r>
              <a:rPr lang="pt-BR" sz="2200" dirty="0">
                <a:solidFill>
                  <a:schemeClr val="accent1">
                    <a:lumMod val="50000"/>
                  </a:schemeClr>
                </a:solidFill>
              </a:rPr>
              <a:t>Apresentamos aqui uma proposta para uma avaliação de turma, onde será possível observar qual o perfil da turma, relações positivas e negativas e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</a:rPr>
              <a:t>, sentir suas necessidades para futuras intervenções favorecendo o grupo como um todo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814680"/>
            <a:ext cx="12192001" cy="1066469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908077"/>
            <a:ext cx="12192001" cy="959005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7466" y="6216080"/>
            <a:ext cx="2000871" cy="53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190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65" y="160389"/>
            <a:ext cx="599851" cy="472067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17E77B1C-0A73-4287-B0A2-4217A5EA9C70}"/>
              </a:ext>
            </a:extLst>
          </p:cNvPr>
          <p:cNvSpPr/>
          <p:nvPr/>
        </p:nvSpPr>
        <p:spPr>
          <a:xfrm>
            <a:off x="1209978" y="227169"/>
            <a:ext cx="176426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Objetivos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Espaço Reservado para Conteúdo 2">
            <a:extLst>
              <a:ext uri="{FF2B5EF4-FFF2-40B4-BE49-F238E27FC236}">
                <a16:creationId xmlns:a16="http://schemas.microsoft.com/office/drawing/2014/main" id="{9B225EB1-87E6-4E0C-812F-427E305E0AC9}"/>
              </a:ext>
            </a:extLst>
          </p:cNvPr>
          <p:cNvSpPr txBox="1">
            <a:spLocks/>
          </p:cNvSpPr>
          <p:nvPr/>
        </p:nvSpPr>
        <p:spPr>
          <a:xfrm>
            <a:off x="881208" y="1190249"/>
            <a:ext cx="10218591" cy="45118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Identificar possíveis conflitos do grupo;</a:t>
            </a:r>
          </a:p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Perceber qual é a demanda do grupo para intervenções certeiras;</a:t>
            </a:r>
          </a:p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Incentivar parcerias/relações entre as crianças;</a:t>
            </a:r>
          </a:p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Observar como a professora faz parte, media as relações, se comunica com o grupo;</a:t>
            </a:r>
          </a:p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Constatar qual a leitura das relações do grupo em geral;</a:t>
            </a:r>
          </a:p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Traçar um plano da ação para o grupo em cima das necessidades observadas</a:t>
            </a: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814680"/>
            <a:ext cx="12192001" cy="1066469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908077"/>
            <a:ext cx="12192001" cy="959005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7466" y="6216080"/>
            <a:ext cx="2000871" cy="53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887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65" y="160389"/>
            <a:ext cx="599851" cy="472067"/>
          </a:xfrm>
          <a:prstGeom prst="rect">
            <a:avLst/>
          </a:prstGeom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17E77B1C-0A73-4287-B0A2-4217A5EA9C70}"/>
              </a:ext>
            </a:extLst>
          </p:cNvPr>
          <p:cNvSpPr/>
          <p:nvPr/>
        </p:nvSpPr>
        <p:spPr>
          <a:xfrm>
            <a:off x="1195910" y="227169"/>
            <a:ext cx="5606599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Metodologia e Desenvolvimento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393238"/>
              </p:ext>
            </p:extLst>
          </p:nvPr>
        </p:nvGraphicFramePr>
        <p:xfrm>
          <a:off x="1560610" y="1611501"/>
          <a:ext cx="8966730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21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2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1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dirty="0"/>
                        <a:t>Atividade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dirty="0"/>
                        <a:t>Tema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Tempo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Roda de apresentação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</a:rPr>
                        <a:t>Vamos saber o que vamos fazer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dirty="0"/>
                        <a:t>10min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</a:rPr>
                        <a:t>Dinâmica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Quem sabe brincar?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dirty="0"/>
                        <a:t>40min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Fechamento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</a:rPr>
                        <a:t>Hora de relaxar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dirty="0"/>
                        <a:t>10min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8" name="Image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808053"/>
            <a:ext cx="12192001" cy="1066469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575" y="5898995"/>
            <a:ext cx="12192001" cy="959005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7466" y="6216080"/>
            <a:ext cx="2000871" cy="538401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9222690" y="3103403"/>
            <a:ext cx="1291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Total:     1hs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2E19754-6813-4F03-ACD3-472D19B296AA}"/>
              </a:ext>
            </a:extLst>
          </p:cNvPr>
          <p:cNvSpPr txBox="1"/>
          <p:nvPr/>
        </p:nvSpPr>
        <p:spPr>
          <a:xfrm>
            <a:off x="1560610" y="4240696"/>
            <a:ext cx="89667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* Após a sessão será entregue um relatório com as observações da dinâmica do grupo, das crianças que mais se destacaram (suas características e como influenciam na dinâmica do grupo), da relação da professora com o brincar e com o grupo e dicas e sugestões para serem aplicadas no dia a dia para fortalecer e melhorar as relações de maneira geral. </a:t>
            </a:r>
          </a:p>
        </p:txBody>
      </p:sp>
    </p:spTree>
    <p:extLst>
      <p:ext uri="{BB962C8B-B14F-4D97-AF65-F5344CB8AC3E}">
        <p14:creationId xmlns:p14="http://schemas.microsoft.com/office/powerpoint/2010/main" val="422675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65" y="160389"/>
            <a:ext cx="599851" cy="472067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EF42AA17-2149-4B3E-A62B-4CF2FE7BBE3F}"/>
              </a:ext>
            </a:extLst>
          </p:cNvPr>
          <p:cNvSpPr/>
          <p:nvPr/>
        </p:nvSpPr>
        <p:spPr>
          <a:xfrm>
            <a:off x="1184396" y="255775"/>
            <a:ext cx="3626955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Recursos e Materiais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4992DAE8-98E5-45D3-A65F-095514B5BD3E}"/>
              </a:ext>
            </a:extLst>
          </p:cNvPr>
          <p:cNvSpPr txBox="1">
            <a:spLocks/>
          </p:cNvSpPr>
          <p:nvPr/>
        </p:nvSpPr>
        <p:spPr>
          <a:xfrm>
            <a:off x="888967" y="1259923"/>
            <a:ext cx="10581543" cy="39672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Sala de aula vazia que comporte o número de crianças brincando;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Aparelho de som;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Tapete (pode ser de EVA);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Os demais materiais serão fornecidos pelo BeaBrincar.</a:t>
            </a:r>
          </a:p>
          <a:p>
            <a:pPr marL="800100" lvl="1" indent="-342900">
              <a:spcBef>
                <a:spcPts val="1200"/>
              </a:spcBef>
              <a:buFont typeface="Courier New" charset="0"/>
              <a:buChar char="o"/>
              <a:defRPr/>
            </a:pPr>
            <a:endParaRPr lang="pt-BR" sz="25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814680"/>
            <a:ext cx="12192001" cy="1066469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908077"/>
            <a:ext cx="12192001" cy="959005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7466" y="6216080"/>
            <a:ext cx="2000871" cy="53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245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65" y="160389"/>
            <a:ext cx="599851" cy="472067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EF42AA17-2149-4B3E-A62B-4CF2FE7BBE3F}"/>
              </a:ext>
            </a:extLst>
          </p:cNvPr>
          <p:cNvSpPr/>
          <p:nvPr/>
        </p:nvSpPr>
        <p:spPr>
          <a:xfrm>
            <a:off x="1184396" y="255775"/>
            <a:ext cx="3055901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Detalhes Práticos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4992DAE8-98E5-45D3-A65F-095514B5BD3E}"/>
              </a:ext>
            </a:extLst>
          </p:cNvPr>
          <p:cNvSpPr txBox="1">
            <a:spLocks/>
          </p:cNvSpPr>
          <p:nvPr/>
        </p:nvSpPr>
        <p:spPr>
          <a:xfrm>
            <a:off x="888967" y="1259923"/>
            <a:ext cx="10581543" cy="39672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100" b="1" dirty="0">
                <a:solidFill>
                  <a:schemeClr val="accent1">
                    <a:lumMod val="50000"/>
                  </a:schemeClr>
                </a:solidFill>
              </a:rPr>
              <a:t>Público Alvo</a:t>
            </a:r>
          </a:p>
          <a:p>
            <a:pPr marR="0" lvl="0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lang="pt-BR" sz="2100" b="1" dirty="0">
                <a:solidFill>
                  <a:schemeClr val="accent1">
                    <a:lumMod val="50000"/>
                  </a:schemeClr>
                </a:solidFill>
              </a:rPr>
              <a:t>      </a:t>
            </a:r>
            <a:r>
              <a:rPr lang="pt-BR" sz="2100" dirty="0">
                <a:solidFill>
                  <a:schemeClr val="accent1">
                    <a:lumMod val="50000"/>
                  </a:schemeClr>
                </a:solidFill>
              </a:rPr>
              <a:t>Uma turma escolhida pela escola de educação infantil até 5º ano do Ensino Fundamental I</a:t>
            </a:r>
          </a:p>
          <a:p>
            <a:pPr marL="342900" marR="0" lvl="0" indent="-342900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1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marR="0" lvl="0" indent="-342900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100" b="1" dirty="0">
                <a:solidFill>
                  <a:schemeClr val="accent1">
                    <a:lumMod val="50000"/>
                  </a:schemeClr>
                </a:solidFill>
              </a:rPr>
              <a:t>Data e Horário</a:t>
            </a:r>
          </a:p>
          <a:p>
            <a:pPr marR="0" lvl="0" indent="365125" fontAlgn="auto">
              <a:lnSpc>
                <a:spcPct val="100000"/>
              </a:lnSpc>
              <a:spcAft>
                <a:spcPts val="0"/>
              </a:spcAft>
              <a:buClrTx/>
              <a:buSzTx/>
              <a:defRPr/>
            </a:pPr>
            <a:r>
              <a:rPr lang="pt-BR" sz="2100" dirty="0">
                <a:solidFill>
                  <a:schemeClr val="accent1">
                    <a:lumMod val="50000"/>
                  </a:schemeClr>
                </a:solidFill>
              </a:rPr>
              <a:t>A definir</a:t>
            </a:r>
          </a:p>
          <a:p>
            <a:pPr marL="342900" marR="0" lvl="0" indent="-342900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1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marR="0" lvl="0" indent="-342900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100" b="1" dirty="0">
                <a:solidFill>
                  <a:schemeClr val="accent1">
                    <a:lumMod val="50000"/>
                  </a:schemeClr>
                </a:solidFill>
              </a:rPr>
              <a:t>Local</a:t>
            </a:r>
          </a:p>
          <a:p>
            <a:pPr marR="0" lvl="0" indent="365125" fontAlgn="auto">
              <a:lnSpc>
                <a:spcPct val="100000"/>
              </a:lnSpc>
              <a:spcAft>
                <a:spcPts val="0"/>
              </a:spcAft>
              <a:buClrTx/>
              <a:buSzTx/>
              <a:defRPr/>
            </a:pPr>
            <a:r>
              <a:rPr lang="pt-BR" sz="2100" dirty="0">
                <a:solidFill>
                  <a:schemeClr val="accent1">
                    <a:lumMod val="50000"/>
                  </a:schemeClr>
                </a:solidFill>
              </a:rPr>
              <a:t>No próprio Colégio</a:t>
            </a:r>
          </a:p>
          <a:p>
            <a:pPr marR="0" lvl="0" indent="365125" fontAlgn="auto">
              <a:lnSpc>
                <a:spcPct val="100000"/>
              </a:lnSpc>
              <a:spcAft>
                <a:spcPts val="0"/>
              </a:spcAft>
              <a:buClrTx/>
              <a:buSzTx/>
              <a:defRPr/>
            </a:pPr>
            <a:endParaRPr lang="pt-BR" sz="21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marR="0" lvl="0" indent="-342900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100" b="1" dirty="0">
                <a:solidFill>
                  <a:schemeClr val="accent1">
                    <a:lumMod val="50000"/>
                  </a:schemeClr>
                </a:solidFill>
              </a:rPr>
              <a:t>Investimento</a:t>
            </a:r>
          </a:p>
          <a:p>
            <a:pPr marR="0" lvl="0" indent="365125" fontAlgn="auto">
              <a:lnSpc>
                <a:spcPct val="100000"/>
              </a:lnSpc>
              <a:spcAft>
                <a:spcPts val="0"/>
              </a:spcAft>
              <a:buClrTx/>
              <a:buSzTx/>
              <a:defRPr/>
            </a:pPr>
            <a:r>
              <a:rPr lang="pt-BR" sz="2100" dirty="0">
                <a:solidFill>
                  <a:schemeClr val="accent1">
                    <a:lumMod val="50000"/>
                  </a:schemeClr>
                </a:solidFill>
              </a:rPr>
              <a:t>Este é um trabalho de divulgação, desta maneira não terá custos para a escola.</a:t>
            </a:r>
          </a:p>
          <a:p>
            <a:pPr marL="342900" marR="0" lvl="0" indent="-342900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1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marR="0" lvl="0" indent="-342900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1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814680"/>
            <a:ext cx="12192001" cy="1066469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908077"/>
            <a:ext cx="12192001" cy="959005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7466" y="6216080"/>
            <a:ext cx="2000871" cy="53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658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/>
          <p:cNvSpPr txBox="1"/>
          <p:nvPr/>
        </p:nvSpPr>
        <p:spPr>
          <a:xfrm>
            <a:off x="807783" y="886916"/>
            <a:ext cx="7639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spcAft>
                <a:spcPts val="2400"/>
              </a:spcAft>
              <a:defRPr/>
            </a:pPr>
            <a:endParaRPr lang="pt-BR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65" y="160389"/>
            <a:ext cx="599851" cy="472067"/>
          </a:xfrm>
          <a:prstGeom prst="rect">
            <a:avLst/>
          </a:prstGeom>
        </p:spPr>
      </p:pic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61C169AB-277D-446C-8E69-B5E9F0365B34}"/>
              </a:ext>
            </a:extLst>
          </p:cNvPr>
          <p:cNvSpPr txBox="1">
            <a:spLocks/>
          </p:cNvSpPr>
          <p:nvPr/>
        </p:nvSpPr>
        <p:spPr>
          <a:xfrm>
            <a:off x="1215413" y="1240139"/>
            <a:ext cx="9884387" cy="4419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ts val="1200"/>
              </a:spcBef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Inicialmente o </a:t>
            </a:r>
            <a:r>
              <a:rPr lang="pt-BR" sz="2400" dirty="0" err="1">
                <a:solidFill>
                  <a:schemeClr val="accent1">
                    <a:lumMod val="50000"/>
                  </a:schemeClr>
                </a:solidFill>
              </a:rPr>
              <a:t>BeaBrincar</a:t>
            </a: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 oferecia atendimento clínico às crianças de até 10 anos por meio da Psicomotricidade Relacional, metodologia de apoio às questões afetivo-emocionais e relacionais, com sessões semanais e preferencialmente em grupo. Além do brincar terapêutico com a criança, o trabalho envolvia o contato permanente com a família e com a escola.</a:t>
            </a:r>
          </a:p>
          <a:p>
            <a:pPr algn="just">
              <a:spcBef>
                <a:spcPts val="1200"/>
              </a:spcBef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A partir disso, devido as necessidades e demandas de algumas instituições de ensino, o BeaBrincar passou a oferecer palestras, vivências, encontros com profissionais, famílias e crianças em diferentes escolas e junto disso, inúmeras parcerias foram sendo constituídas. 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EF42AA17-2149-4B3E-A62B-4CF2FE7BBE3F}"/>
              </a:ext>
            </a:extLst>
          </p:cNvPr>
          <p:cNvSpPr/>
          <p:nvPr/>
        </p:nvSpPr>
        <p:spPr>
          <a:xfrm>
            <a:off x="1212532" y="255775"/>
            <a:ext cx="2359877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O BeaBrincar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814680"/>
            <a:ext cx="12192001" cy="1066469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908077"/>
            <a:ext cx="12192001" cy="959005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7466" y="6216080"/>
            <a:ext cx="2000871" cy="53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610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807782" y="148176"/>
            <a:ext cx="109636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Contato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65" y="160389"/>
            <a:ext cx="599851" cy="472067"/>
          </a:xfrm>
          <a:prstGeom prst="rect">
            <a:avLst/>
          </a:prstGeom>
        </p:spPr>
      </p:pic>
      <p:sp>
        <p:nvSpPr>
          <p:cNvPr id="19" name="CaixaDeTexto 18"/>
          <p:cNvSpPr txBox="1"/>
          <p:nvPr/>
        </p:nvSpPr>
        <p:spPr>
          <a:xfrm>
            <a:off x="3157835" y="2975539"/>
            <a:ext cx="560204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www.beabrincar.com.br</a:t>
            </a:r>
          </a:p>
          <a:p>
            <a:pPr algn="ctr">
              <a:spcAft>
                <a:spcPts val="600"/>
              </a:spcAft>
            </a:pPr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contato@beabrincar.com.br</a:t>
            </a:r>
            <a:endParaRPr lang="pt-BR" sz="3200" dirty="0">
              <a:solidFill>
                <a:schemeClr val="accent1">
                  <a:lumMod val="50000"/>
                </a:schemeClr>
              </a:solidFill>
              <a:hlinkClick r:id="rId3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814680"/>
            <a:ext cx="12192001" cy="1066469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908077"/>
            <a:ext cx="12192001" cy="959005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7466" y="6216080"/>
            <a:ext cx="2000871" cy="538401"/>
          </a:xfrm>
          <a:prstGeom prst="rect">
            <a:avLst/>
          </a:prstGeom>
        </p:spPr>
      </p:pic>
      <p:grpSp>
        <p:nvGrpSpPr>
          <p:cNvPr id="5" name="Grupo 4"/>
          <p:cNvGrpSpPr/>
          <p:nvPr/>
        </p:nvGrpSpPr>
        <p:grpSpPr>
          <a:xfrm>
            <a:off x="871808" y="5095083"/>
            <a:ext cx="10729691" cy="565596"/>
            <a:chOff x="594008" y="5095083"/>
            <a:chExt cx="10729691" cy="565596"/>
          </a:xfrm>
        </p:grpSpPr>
        <p:pic>
          <p:nvPicPr>
            <p:cNvPr id="2" name="Imagem 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94008" y="5095083"/>
              <a:ext cx="10729691" cy="565596"/>
            </a:xfrm>
            <a:prstGeom prst="rect">
              <a:avLst/>
            </a:prstGeom>
          </p:spPr>
        </p:pic>
        <p:sp>
          <p:nvSpPr>
            <p:cNvPr id="3" name="Oval 2"/>
            <p:cNvSpPr/>
            <p:nvPr/>
          </p:nvSpPr>
          <p:spPr>
            <a:xfrm>
              <a:off x="638175" y="5250060"/>
              <a:ext cx="278435" cy="278435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12" name="Imagem 11">
            <a:extLst>
              <a:ext uri="{FF2B5EF4-FFF2-40B4-BE49-F238E27FC236}">
                <a16:creationId xmlns:a16="http://schemas.microsoft.com/office/drawing/2014/main" id="{47A78A73-2680-44BE-BE6D-07915A77094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54908" y="732951"/>
            <a:ext cx="5282184" cy="2037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5363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11323</TotalTime>
  <Words>504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Thais da Rocha Calderon Parolin</dc:creator>
  <cp:lastModifiedBy>Beatriz Boscardin</cp:lastModifiedBy>
  <cp:revision>249</cp:revision>
  <dcterms:created xsi:type="dcterms:W3CDTF">2016-07-21T19:31:58Z</dcterms:created>
  <dcterms:modified xsi:type="dcterms:W3CDTF">2020-05-08T19:09:07Z</dcterms:modified>
</cp:coreProperties>
</file>